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2" r:id="rId14"/>
    <p:sldId id="283" r:id="rId15"/>
    <p:sldId id="285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C1CDE-EA39-4EB3-8FB2-43032301382B}" type="datetimeFigureOut">
              <a:rPr lang="en-IN" smtClean="0"/>
              <a:t>25-04-2023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39981-E26D-458B-AE4A-85FD6A6BEB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977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Picture 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3339" y="260648"/>
            <a:ext cx="9217024" cy="49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Source Sans Pro" panose="020B0503030403020204"/>
              <a:buNone/>
              <a:defRPr sz="3200" b="1" i="0" u="none" strike="noStrike" cap="none">
                <a:solidFill>
                  <a:srgbClr val="1F4E79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Book Antiqua" panose="02040602050305030304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30" name="Google Shape;30;p3" descr="C:\Users\Gaurav Somani\Desktop\Images\ms lOGO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453035" y="170632"/>
            <a:ext cx="273896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 descr="Picture 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143339" y="170632"/>
            <a:ext cx="9309696" cy="59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Source Sans Pro" panose="020B0503030403020204"/>
              <a:buNone/>
              <a:defRPr sz="3200" b="1" i="0" u="none" strike="noStrike" cap="none">
                <a:solidFill>
                  <a:srgbClr val="1F4E79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Book Antiqua" panose="02040602050305030304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37" name="Google Shape;37;p4" descr="C:\Users\Gaurav Somani\Desktop\Images\ms lOGO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453035" y="170632"/>
            <a:ext cx="273896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 panose="02040503050406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 panose="02040503050406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 panose="02040503050406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Book Antiqua" panose="02040602050305030304"/>
              <a:buNone/>
              <a:defRPr sz="1400">
                <a:latin typeface="Book Antiqua" panose="02040602050305030304"/>
                <a:ea typeface="Book Antiqua" panose="02040602050305030304"/>
                <a:cs typeface="Book Antiqua" panose="02040602050305030304"/>
                <a:sym typeface="Book Antiqua" panose="02040602050305030304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Picture 2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 panose="02040503050406030204"/>
              <a:buNone/>
              <a:defRPr sz="44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Book Antiqua" panose="02040602050305030304"/>
              <a:buNone/>
              <a:defRPr sz="1600" b="1" i="0" u="none" strike="noStrike" cap="none">
                <a:solidFill>
                  <a:srgbClr val="002060"/>
                </a:solidFill>
                <a:latin typeface="Book Antiqua" panose="02040602050305030304"/>
                <a:ea typeface="Book Antiqua" panose="02040602050305030304"/>
                <a:cs typeface="Book Antiqua" panose="02040602050305030304"/>
                <a:sym typeface="Book Antiqua" panose="020406020503050303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002060"/>
                </a:solidFill>
                <a:latin typeface="Book Antiqua" panose="02040602050305030304"/>
                <a:ea typeface="Book Antiqua" panose="02040602050305030304"/>
                <a:cs typeface="Book Antiqua" panose="02040602050305030304"/>
                <a:sym typeface="Book Antiqua" panose="020406020503050303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Google Shape;16;p1" descr="C:\Users\Gaurav Somani\Desktop\Images\ms lOGO.png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9453035" y="170632"/>
            <a:ext cx="2738964" cy="4500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imsstudentnewui.mastersofterp.i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7191" y="1159498"/>
            <a:ext cx="6466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chemeClr val="accent1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Hello everyone,                                                Welcome </a:t>
            </a:r>
            <a:r>
              <a:rPr lang="en-IN" sz="2800" dirty="0">
                <a:solidFill>
                  <a:srgbClr val="00B05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MasterSoft </a:t>
            </a:r>
            <a:r>
              <a:rPr lang="en-IN" sz="2800" dirty="0">
                <a:solidFill>
                  <a:schemeClr val="accent1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</a:t>
            </a:r>
            <a:r>
              <a:rPr lang="en-IN" sz="2800" dirty="0">
                <a:solidFill>
                  <a:srgbClr val="00B05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Login.</a:t>
            </a:r>
          </a:p>
          <a:p>
            <a:pPr algn="ctr"/>
            <a:endParaRPr lang="en-IN" sz="2800" dirty="0">
              <a:latin typeface="Bahnschrift SemiBold SemiCondense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2605" y="4940046"/>
            <a:ext cx="6466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accent1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understand how you can </a:t>
            </a:r>
            <a:r>
              <a:rPr lang="en-IN" sz="2000" dirty="0">
                <a:solidFill>
                  <a:srgbClr val="00B05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successfully complete online registration process.</a:t>
            </a:r>
          </a:p>
          <a:p>
            <a:pPr algn="ctr"/>
            <a:endParaRPr lang="en-IN" sz="2000" dirty="0">
              <a:latin typeface="Bahnschrift SemiBold SemiCondensed" panose="020B0502040204020203" pitchFamily="34" charset="0"/>
            </a:endParaRPr>
          </a:p>
        </p:txBody>
      </p:sp>
      <p:pic>
        <p:nvPicPr>
          <p:cNvPr id="6" name="imag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6652" y="2589563"/>
            <a:ext cx="4818697" cy="1723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9" y="170632"/>
            <a:ext cx="9170478" cy="594072"/>
          </a:xfrm>
        </p:spPr>
        <p:txBody>
          <a:bodyPr/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Step 5 : </a:t>
            </a:r>
            <a:r>
              <a:rPr lang="en-I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SUBJECT </a:t>
            </a: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DETAILS 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(Not Applicable for Compulsory </a:t>
            </a:r>
            <a:r>
              <a:rPr lang="en-IN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Subjects)</a:t>
            </a: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4043"/>
          <a:stretch>
            <a:fillRect/>
          </a:stretch>
        </p:blipFill>
        <p:spPr>
          <a:xfrm>
            <a:off x="339633" y="1476102"/>
            <a:ext cx="11456127" cy="454587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Text Placeholder 2"/>
          <p:cNvSpPr txBox="1"/>
          <p:nvPr/>
        </p:nvSpPr>
        <p:spPr>
          <a:xfrm>
            <a:off x="143339" y="964008"/>
            <a:ext cx="11796111" cy="3911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just"/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elect Subject/subject </a:t>
            </a: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group from the given options, then click on the </a:t>
            </a:r>
            <a:r>
              <a:rPr lang="en-US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"Add" </a:t>
            </a: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button according to your preference. After adding, click on </a:t>
            </a:r>
            <a:r>
              <a:rPr lang="en-US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"Save and Next."</a:t>
            </a:r>
            <a:r>
              <a:rPr lang="en-US" sz="1800" kern="0" dirty="0" smtClean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kern="0" dirty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2"/>
          <p:cNvSpPr txBox="1"/>
          <p:nvPr/>
        </p:nvSpPr>
        <p:spPr>
          <a:xfrm>
            <a:off x="143338" y="6142906"/>
            <a:ext cx="11796111" cy="3292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just"/>
            <a:r>
              <a:rPr lang="en-US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Kindly be informed that this page will only be visible to the course after it has been activated by the college</a:t>
            </a:r>
            <a:endParaRPr lang="en-US" sz="1100" i="1" kern="0" dirty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0525" y="1554477"/>
            <a:ext cx="705395" cy="404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 Box 6"/>
          <p:cNvSpPr txBox="1"/>
          <p:nvPr/>
        </p:nvSpPr>
        <p:spPr>
          <a:xfrm>
            <a:off x="4918710" y="5238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APPLICATION CONFIRMATION</a:t>
            </a:r>
          </a:p>
        </p:txBody>
      </p:sp>
      <p:sp>
        <p:nvSpPr>
          <p:cNvPr id="3" name="Text Placeholder 2"/>
          <p:cNvSpPr txBox="1"/>
          <p:nvPr/>
        </p:nvSpPr>
        <p:spPr>
          <a:xfrm>
            <a:off x="178215" y="964008"/>
            <a:ext cx="11826551" cy="60353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ctr">
              <a:lnSpc>
                <a:spcPct val="107000"/>
              </a:lnSpc>
              <a:spcAft>
                <a:spcPts val="800"/>
              </a:spcAft>
            </a:pP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Please verify the details you have entered by generating a preview report to ensure their accuracy. Please note that after confirmation, </a:t>
            </a:r>
            <a:r>
              <a:rPr lang="en-US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 won't be able to update or edit the data</a:t>
            </a: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Once you are certain that the entered details are true and correct, click on the </a:t>
            </a:r>
            <a:r>
              <a:rPr lang="en-US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"Confirm" </a:t>
            </a: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button.</a:t>
            </a:r>
            <a:r>
              <a:rPr lang="en-IN" sz="1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kern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ctr"/>
            <a:endParaRPr lang="en-IN" kern="0" dirty="0" smtClean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ctr"/>
            <a:endParaRPr lang="en-IN" sz="1800" kern="0" dirty="0"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1784"/>
          <a:stretch>
            <a:fillRect/>
          </a:stretch>
        </p:blipFill>
        <p:spPr>
          <a:xfrm>
            <a:off x="1079552" y="1766847"/>
            <a:ext cx="9274820" cy="2974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974" t="41074" r="34854" b="41546"/>
          <a:stretch>
            <a:fillRect/>
          </a:stretch>
        </p:blipFill>
        <p:spPr>
          <a:xfrm>
            <a:off x="4031950" y="5138699"/>
            <a:ext cx="5643154" cy="12371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Arrow: Up 21"/>
          <p:cNvSpPr/>
          <p:nvPr/>
        </p:nvSpPr>
        <p:spPr>
          <a:xfrm rot="8259842">
            <a:off x="6671824" y="4488214"/>
            <a:ext cx="363405" cy="50720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537269" y="5822791"/>
            <a:ext cx="1084217" cy="64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567544" y="1766847"/>
            <a:ext cx="496388" cy="336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APPLICATION PRINT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5911"/>
          <a:stretch>
            <a:fillRect/>
          </a:stretch>
        </p:blipFill>
        <p:spPr>
          <a:xfrm>
            <a:off x="381000" y="1695001"/>
            <a:ext cx="11349446" cy="45001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 Placeholder 2"/>
          <p:cNvSpPr txBox="1"/>
          <p:nvPr/>
        </p:nvSpPr>
        <p:spPr>
          <a:xfrm>
            <a:off x="381000" y="964008"/>
            <a:ext cx="11349446" cy="53168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ctr">
              <a:lnSpc>
                <a:spcPct val="107000"/>
              </a:lnSpc>
              <a:spcAft>
                <a:spcPts val="800"/>
              </a:spcAft>
            </a:pPr>
            <a:r>
              <a:rPr lang="en-IN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download the Application Report use the "Print Application" Option”.  </a:t>
            </a:r>
            <a:br>
              <a:rPr lang="en-IN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IN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download the Application Payment Receipt use the “ Print Receipt” Option</a:t>
            </a:r>
            <a:r>
              <a:rPr lang="en-IN" sz="1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kern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ctr"/>
            <a:endParaRPr lang="en-IN" kern="0" dirty="0" smtClean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ctr"/>
            <a:endParaRPr lang="en-IN" sz="1800" kern="0" dirty="0"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9714" y="1695001"/>
            <a:ext cx="692332" cy="460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How to Pay the fees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rcRect t="12110" r="2169"/>
          <a:stretch>
            <a:fillRect/>
          </a:stretch>
        </p:blipFill>
        <p:spPr>
          <a:xfrm>
            <a:off x="143510" y="2255520"/>
            <a:ext cx="11023600" cy="4051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286385" y="1127760"/>
            <a:ext cx="11015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2400" b="1" dirty="0">
                <a:solidFill>
                  <a:srgbClr val="FF0000"/>
                </a:solidFill>
              </a:rPr>
              <a:t>Go to Payable Fees Tab and select your </a:t>
            </a:r>
            <a:r>
              <a:rPr lang="en-IN" altLang="en-US" sz="2400" b="1" dirty="0" smtClean="0">
                <a:solidFill>
                  <a:srgbClr val="FF0000"/>
                </a:solidFill>
              </a:rPr>
              <a:t>S.Y.J.C-&gt; </a:t>
            </a:r>
            <a:r>
              <a:rPr lang="en-IN" altLang="en-US" sz="2400" b="1" dirty="0">
                <a:solidFill>
                  <a:srgbClr val="FF0000"/>
                </a:solidFill>
              </a:rPr>
              <a:t>Click on Pay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Payment of Fees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4821" t="8006" r="3375" b="-1697"/>
          <a:stretch>
            <a:fillRect/>
          </a:stretch>
        </p:blipFill>
        <p:spPr>
          <a:xfrm>
            <a:off x="751205" y="2105660"/>
            <a:ext cx="10101580" cy="43922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751205" y="1369060"/>
            <a:ext cx="9683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2000" dirty="0"/>
              <a:t>You will be redirected to Payment Gateway, Click  on Pay Now and pay the fees</a:t>
            </a:r>
            <a:br>
              <a:rPr lang="en-IN" altLang="en-US" sz="2000" dirty="0"/>
            </a:br>
            <a:r>
              <a:rPr lang="en-IN" altLang="en-US" sz="2000" dirty="0"/>
              <a:t>After </a:t>
            </a:r>
            <a:r>
              <a:rPr lang="en-IN" altLang="en-US" sz="2000" dirty="0" smtClean="0"/>
              <a:t>successful </a:t>
            </a:r>
            <a:r>
              <a:rPr lang="en-IN" altLang="en-US" sz="2000" dirty="0"/>
              <a:t>payment, you can generate the Fees Receipt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Modes of Payment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45" y="1199515"/>
            <a:ext cx="10125075" cy="5334000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1282065" y="4130040"/>
            <a:ext cx="3002915" cy="1463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" y="835025"/>
            <a:ext cx="10154285" cy="4818380"/>
          </a:xfrm>
        </p:spPr>
        <p:txBody>
          <a:bodyPr/>
          <a:lstStyle/>
          <a:p>
            <a:pPr algn="ctr"/>
            <a:r>
              <a:rPr lang="en-IN" altLang="en-US" sz="6000"/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000"/>
          <a:stretch>
            <a:fillRect/>
          </a:stretch>
        </p:blipFill>
        <p:spPr>
          <a:xfrm>
            <a:off x="711748" y="2121361"/>
            <a:ext cx="10775852" cy="421194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to Login into the Portal …???</a:t>
            </a:r>
            <a:endParaRPr lang="en-IN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338" y="969638"/>
            <a:ext cx="1191267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Click on </a:t>
            </a:r>
            <a:r>
              <a:rPr lang="en-IN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https://cimsstudentnewui.mastersofterp.in/</a:t>
            </a:r>
            <a:r>
              <a:rPr lang="en-IN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to visit</a:t>
            </a:r>
            <a:r>
              <a:rPr lang="en-IN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Student Portal</a:t>
            </a:r>
            <a:br>
              <a:rPr lang="en-IN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Enter your Username and Password and Login into the System</a:t>
            </a:r>
            <a:b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17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don’t have your login credential</a:t>
            </a:r>
            <a:r>
              <a:rPr lang="en-IN" sz="17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click on the </a:t>
            </a:r>
            <a:r>
              <a:rPr lang="en-IN" sz="17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"Get Username and Password"</a:t>
            </a:r>
            <a:r>
              <a:rPr lang="en-IN" sz="17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button given on the screen to retrieve the same. </a:t>
            </a:r>
            <a:endParaRPr lang="en-IN" sz="1700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1662" y="4199200"/>
            <a:ext cx="1350499" cy="3235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Left Arrow 14"/>
          <p:cNvSpPr/>
          <p:nvPr/>
        </p:nvSpPr>
        <p:spPr>
          <a:xfrm>
            <a:off x="6099674" y="4227334"/>
            <a:ext cx="1350498" cy="295421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9" y="170632"/>
            <a:ext cx="9309696" cy="585511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to Get Username &amp; Password..??</a:t>
            </a:r>
            <a:endParaRPr lang="en-IN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23" t="2152" r="1542" b="2314"/>
          <a:stretch>
            <a:fillRect/>
          </a:stretch>
        </p:blipFill>
        <p:spPr>
          <a:xfrm>
            <a:off x="261438" y="1601708"/>
            <a:ext cx="3448275" cy="4149969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10" t="1942"/>
          <a:stretch>
            <a:fillRect/>
          </a:stretch>
        </p:blipFill>
        <p:spPr>
          <a:xfrm>
            <a:off x="8223160" y="1600877"/>
            <a:ext cx="3570737" cy="4150800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43339" y="869017"/>
            <a:ext cx="116505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IN" sz="15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 </a:t>
            </a:r>
            <a:r>
              <a:rPr lang="en-IN" sz="15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need to enter your registered </a:t>
            </a:r>
            <a:r>
              <a:rPr lang="en-IN" sz="15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Mobile Number </a:t>
            </a:r>
            <a:r>
              <a:rPr lang="en-IN" sz="15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 </a:t>
            </a:r>
            <a:r>
              <a:rPr lang="en-IN" sz="15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Registered </a:t>
            </a:r>
            <a:r>
              <a:rPr lang="en-IN" sz="15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Email-id. </a:t>
            </a:r>
            <a:r>
              <a:rPr lang="en-IN" sz="15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Upon entering the mobile number or email id, username and password will be sent to your registered </a:t>
            </a:r>
            <a:r>
              <a:rPr lang="en-IN" sz="15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Mobile Number or Email-id Respectively</a:t>
            </a:r>
            <a:r>
              <a:rPr lang="en-IN" sz="15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IN" sz="15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458" y="1954916"/>
            <a:ext cx="221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MOBILE NUMBER</a:t>
            </a:r>
          </a:p>
        </p:txBody>
      </p:sp>
      <p:sp>
        <p:nvSpPr>
          <p:cNvPr id="7" name="Arrow: Up 23"/>
          <p:cNvSpPr/>
          <p:nvPr/>
        </p:nvSpPr>
        <p:spPr>
          <a:xfrm rot="16200000">
            <a:off x="4184081" y="2065337"/>
            <a:ext cx="363405" cy="10144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5006323" y="2758855"/>
            <a:ext cx="182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 ID</a:t>
            </a:r>
          </a:p>
        </p:txBody>
      </p:sp>
      <p:sp>
        <p:nvSpPr>
          <p:cNvPr id="9" name="Arrow: Up 22"/>
          <p:cNvSpPr/>
          <p:nvPr/>
        </p:nvSpPr>
        <p:spPr>
          <a:xfrm rot="5400000">
            <a:off x="7291544" y="2047183"/>
            <a:ext cx="363405" cy="10144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4953327" y="2372686"/>
            <a:ext cx="182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</a:t>
            </a:r>
            <a:endParaRPr lang="en-IN"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1725"/>
          <a:stretch>
            <a:fillRect/>
          </a:stretch>
        </p:blipFill>
        <p:spPr>
          <a:xfrm>
            <a:off x="4020640" y="4130369"/>
            <a:ext cx="3885231" cy="2495898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43226" y="3676277"/>
            <a:ext cx="344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Sample credentials SMS</a:t>
            </a:r>
            <a:endParaRPr lang="en-IN" sz="1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 DASHBOARD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7" y="1882547"/>
            <a:ext cx="11704320" cy="4648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itle 1"/>
          <p:cNvSpPr txBox="1"/>
          <p:nvPr/>
        </p:nvSpPr>
        <p:spPr>
          <a:xfrm>
            <a:off x="143338" y="1026942"/>
            <a:ext cx="11842335" cy="59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Source Sans Pro" panose="020B0503030403020204"/>
              <a:buNone/>
              <a:defRPr sz="3200" b="1" i="0" u="none" strike="noStrike" cap="none">
                <a:solidFill>
                  <a:srgbClr val="1F4E79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IN" sz="1800" b="0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 you can see this is your student dashboard where you can check  </a:t>
            </a:r>
            <a:r>
              <a:rPr lang="en-IN" sz="1800" b="0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Results, Important Notices, Attendance Records,</a:t>
            </a:r>
            <a:r>
              <a:rPr lang="en-IN" sz="1800" b="0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etc. </a:t>
            </a:r>
            <a:r>
              <a:rPr lang="en-US" sz="1800" b="0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 will be able to see </a:t>
            </a:r>
            <a:r>
              <a:rPr lang="en-US" sz="1800" b="0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Menu Bar </a:t>
            </a:r>
            <a:r>
              <a:rPr lang="en-US" sz="1800" b="0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with different pages which is present on the </a:t>
            </a:r>
            <a:r>
              <a:rPr lang="en-US" sz="1800" b="0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Left-Hand Side </a:t>
            </a:r>
            <a:r>
              <a:rPr lang="en-US" sz="1800" b="0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 the screen to navigate through different pages of the software</a:t>
            </a:r>
            <a:endParaRPr lang="en-IN" sz="1800" b="0" i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6651" y="1933303"/>
            <a:ext cx="705395" cy="404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to Start the Registration Process ?</a:t>
            </a:r>
            <a:endParaRPr lang="en-I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286" y="927288"/>
            <a:ext cx="116902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en-IN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start the form 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IN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illing process</a:t>
            </a:r>
            <a:r>
              <a:rPr lang="en-IN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click on the </a:t>
            </a:r>
            <a:r>
              <a:rPr lang="en-IN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Online </a:t>
            </a:r>
            <a:r>
              <a:rPr lang="en-IN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Registration Option 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present on the left-hand side of the screen. </a:t>
            </a:r>
          </a:p>
          <a:p>
            <a:pPr marL="114300" indent="0" algn="just">
              <a:buNone/>
            </a:pPr>
            <a:endParaRPr lang="en-US" sz="11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" y="1322363"/>
            <a:ext cx="11690254" cy="5064369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6" name="Arrow: Up 23"/>
          <p:cNvSpPr/>
          <p:nvPr/>
        </p:nvSpPr>
        <p:spPr>
          <a:xfrm>
            <a:off x="2017656" y="4034813"/>
            <a:ext cx="363405" cy="10144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79828" y="3587261"/>
            <a:ext cx="2001233" cy="405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927462" y="1354342"/>
            <a:ext cx="783772" cy="631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503"/>
          <a:stretch>
            <a:fillRect/>
          </a:stretch>
        </p:blipFill>
        <p:spPr>
          <a:xfrm>
            <a:off x="143339" y="1683811"/>
            <a:ext cx="11704672" cy="48619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67286" y="927288"/>
            <a:ext cx="1169025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 you click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 the </a:t>
            </a:r>
            <a:r>
              <a:rPr lang="en-IN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Online </a:t>
            </a:r>
            <a:r>
              <a:rPr lang="en-I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Registration Option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present on the left-hand side of the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screen,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All the Sub menus will open up. Click on </a:t>
            </a:r>
            <a:r>
              <a:rPr lang="en-IN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Personal Tab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Start Filling out the form 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en-US" sz="11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rrow: Up 23"/>
          <p:cNvSpPr/>
          <p:nvPr/>
        </p:nvSpPr>
        <p:spPr>
          <a:xfrm rot="16200000">
            <a:off x="2731034" y="3452018"/>
            <a:ext cx="363405" cy="10144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67287" y="3851272"/>
            <a:ext cx="1901147" cy="263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Step 1 :  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865162" y="1725898"/>
            <a:ext cx="705395" cy="52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Step 2: Student’s Personal Section</a:t>
            </a:r>
            <a:endParaRPr lang="en-IN" sz="28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91" b="3639"/>
          <a:stretch>
            <a:fillRect/>
          </a:stretch>
        </p:blipFill>
        <p:spPr>
          <a:xfrm>
            <a:off x="156578" y="1488326"/>
            <a:ext cx="11612880" cy="46634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 Placeholder 2"/>
          <p:cNvSpPr txBox="1"/>
          <p:nvPr/>
        </p:nvSpPr>
        <p:spPr>
          <a:xfrm>
            <a:off x="156579" y="910077"/>
            <a:ext cx="11612880" cy="459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just"/>
            <a:r>
              <a:rPr lang="en-IN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Enter your personal details here like your first name, middle name, last name, email, gender, etc. Once you complete filling in the personal details </a:t>
            </a:r>
            <a:br>
              <a:rPr lang="en-IN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IN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Click on </a:t>
            </a:r>
            <a:r>
              <a:rPr lang="en-IN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“Save and Next”</a:t>
            </a:r>
            <a:endParaRPr lang="en-IN" kern="0" dirty="0" smtClean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ctr"/>
            <a:endParaRPr lang="en-US" sz="1100" kern="0" dirty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339" y="6270172"/>
            <a:ext cx="78511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/>
            <a:r>
              <a:rPr lang="en-IN" sz="15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(Please note that all </a:t>
            </a:r>
            <a:r>
              <a:rPr lang="en-IN" sz="1500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fields marked  with * </a:t>
            </a:r>
            <a:r>
              <a:rPr lang="en-IN" sz="15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 mandatory)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3143" y="1515292"/>
            <a:ext cx="705395" cy="300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latin typeface="Cambria" panose="02040503050406030204" pitchFamily="18" charset="0"/>
                <a:ea typeface="Cambria" panose="02040503050406030204" pitchFamily="18" charset="0"/>
              </a:rPr>
              <a:t>Step </a:t>
            </a:r>
            <a:r>
              <a:rPr lang="en-US" sz="28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3: </a:t>
            </a:r>
            <a:r>
              <a:rPr lang="en-US" sz="2800" b="0" dirty="0">
                <a:latin typeface="Cambria" panose="02040503050406030204" pitchFamily="18" charset="0"/>
                <a:ea typeface="Cambria" panose="02040503050406030204" pitchFamily="18" charset="0"/>
              </a:rPr>
              <a:t>Student’s </a:t>
            </a:r>
            <a:r>
              <a:rPr lang="en-US" sz="28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Address Details</a:t>
            </a:r>
            <a:endParaRPr lang="en-IN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7047"/>
          <a:stretch>
            <a:fillRect/>
          </a:stretch>
        </p:blipFill>
        <p:spPr>
          <a:xfrm>
            <a:off x="313507" y="1639390"/>
            <a:ext cx="11469189" cy="45393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43339" y="6270172"/>
            <a:ext cx="78511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/>
            <a:r>
              <a:rPr lang="en-IN" sz="15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(Please note that all </a:t>
            </a:r>
            <a:r>
              <a:rPr lang="en-IN" sz="1500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fields marked  with * </a:t>
            </a:r>
            <a:r>
              <a:rPr lang="en-IN" sz="15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 mandatory) </a:t>
            </a:r>
          </a:p>
        </p:txBody>
      </p:sp>
      <p:sp>
        <p:nvSpPr>
          <p:cNvPr id="5" name="Text Placeholder 2"/>
          <p:cNvSpPr txBox="1"/>
          <p:nvPr/>
        </p:nvSpPr>
        <p:spPr>
          <a:xfrm>
            <a:off x="313508" y="964008"/>
            <a:ext cx="11234056" cy="5578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just"/>
            <a:r>
              <a:rPr lang="en-IN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Next page is address details, here you need to fill in your </a:t>
            </a:r>
            <a:r>
              <a:rPr lang="en-IN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Personal or Local address</a:t>
            </a:r>
            <a:r>
              <a:rPr lang="en-IN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Once you complete filling in the address details form </a:t>
            </a:r>
            <a:br>
              <a:rPr lang="en-IN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IN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Click on </a:t>
            </a:r>
            <a:r>
              <a:rPr lang="en-IN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“Save and Next Button"</a:t>
            </a:r>
            <a:r>
              <a:rPr lang="en-IN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114300" algn="ctr"/>
            <a:endParaRPr lang="en-IN" kern="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14300" algn="ctr"/>
            <a:endParaRPr lang="en-US" sz="11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960" y="1721127"/>
            <a:ext cx="705395" cy="303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Step 4: </a:t>
            </a:r>
            <a:r>
              <a:rPr lang="en-IN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Photo </a:t>
            </a:r>
            <a:r>
              <a:rPr lang="en-IN" b="0" dirty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IN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Signature Details</a:t>
            </a:r>
            <a:endParaRPr lang="en-IN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866"/>
          <a:stretch>
            <a:fillRect/>
          </a:stretch>
        </p:blipFill>
        <p:spPr>
          <a:xfrm>
            <a:off x="352697" y="1685552"/>
            <a:ext cx="11495313" cy="4676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43338" y="6361612"/>
            <a:ext cx="77077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/>
            <a:r>
              <a:rPr lang="en-IN" sz="15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(Please note that all </a:t>
            </a:r>
            <a:r>
              <a:rPr lang="en-IN" sz="1500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fields marked  with * </a:t>
            </a:r>
            <a:r>
              <a:rPr lang="en-IN" sz="15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 mandatory) </a:t>
            </a:r>
          </a:p>
        </p:txBody>
      </p:sp>
      <p:sp>
        <p:nvSpPr>
          <p:cNvPr id="6" name="Text Placeholder 2"/>
          <p:cNvSpPr txBox="1"/>
          <p:nvPr/>
        </p:nvSpPr>
        <p:spPr>
          <a:xfrm>
            <a:off x="143339" y="964008"/>
            <a:ext cx="11704671" cy="6949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just"/>
            <a:r>
              <a:rPr lang="en-IN" kern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Upload your Photo </a:t>
            </a:r>
            <a:r>
              <a:rPr lang="en-IN" i="1" kern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IN" i="1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recent Passport </a:t>
            </a:r>
            <a:r>
              <a:rPr lang="en-IN" i="1" kern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Size)</a:t>
            </a:r>
            <a:r>
              <a:rPr lang="en-IN" kern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Signature and select the valid file. Once you complete uploading the photo and signature then </a:t>
            </a:r>
            <a:br>
              <a:rPr lang="en-IN" kern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IN" kern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Click on </a:t>
            </a:r>
            <a:r>
              <a:rPr lang="en-IN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“Save and  Next “</a:t>
            </a:r>
          </a:p>
          <a:p>
            <a:pPr marL="114300" algn="just"/>
            <a:r>
              <a:rPr lang="en-IN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Please Note</a:t>
            </a:r>
            <a:r>
              <a:rPr lang="en-IN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Maximum Size of the Photo is 500kb and the Maximum Size of the Signature is 300kb)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8092" y="1685552"/>
            <a:ext cx="705395" cy="522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528</Words>
  <Application>Microsoft Office PowerPoint</Application>
  <PresentationFormat>Custom</PresentationFormat>
  <Paragraphs>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How to Login into the Portal …???</vt:lpstr>
      <vt:lpstr>How to Get Username &amp; Password..??</vt:lpstr>
      <vt:lpstr>STUDENT DASHBOARD</vt:lpstr>
      <vt:lpstr>How to Start the Registration Process ?</vt:lpstr>
      <vt:lpstr>Step 1 :  </vt:lpstr>
      <vt:lpstr>Step 2: Student’s Personal Section</vt:lpstr>
      <vt:lpstr>Step 3: Student’s Address Details</vt:lpstr>
      <vt:lpstr>Step 4: Photo &amp; Signature Details</vt:lpstr>
      <vt:lpstr>Step 5 : SUBJECT DETAILS (Not Applicable for Compulsory Subjects)</vt:lpstr>
      <vt:lpstr>APPLICATION CONFIRMATION</vt:lpstr>
      <vt:lpstr>APPLICATION PRINT</vt:lpstr>
      <vt:lpstr>How to Pay the fees</vt:lpstr>
      <vt:lpstr>Payment of Fees</vt:lpstr>
      <vt:lpstr>Modes of Payment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41</cp:revision>
  <dcterms:created xsi:type="dcterms:W3CDTF">2023-04-17T15:43:00Z</dcterms:created>
  <dcterms:modified xsi:type="dcterms:W3CDTF">2023-04-25T13:22:32Z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53F6A910B31E4B71BDB2DCE3248EB76E</vt:lpwstr>
  </property>
  <property fmtid="{D5CDD505-2E9C-101B-9397-08002B2CF9AE}" pid="3" name="KSOProductBuildVer">
    <vt:lpwstr>1033-11.2.0.11516</vt:lpwstr>
  </property>
</Properties>
</file>